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0" r:id="rId5"/>
    <p:sldId id="261" r:id="rId6"/>
    <p:sldId id="278" r:id="rId7"/>
    <p:sldId id="262" r:id="rId8"/>
    <p:sldId id="263" r:id="rId9"/>
    <p:sldId id="264" r:id="rId10"/>
    <p:sldId id="265" r:id="rId11"/>
    <p:sldId id="279" r:id="rId12"/>
    <p:sldId id="281" r:id="rId13"/>
    <p:sldId id="283" r:id="rId14"/>
    <p:sldId id="284" r:id="rId15"/>
    <p:sldId id="285" r:id="rId16"/>
    <p:sldId id="286" r:id="rId17"/>
    <p:sldId id="277" r:id="rId18"/>
  </p:sldIdLst>
  <p:sldSz cx="10080625" cy="7559675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kiosk restart="2147483647"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FDD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478" y="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2B7FA75-A57C-470C-A155-ADDA022E1FBA}" type="slidenum">
              <a:t>‹N›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7790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it-IT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1E1DDF3-C9D1-4A2C-8FFD-634DDB948DD5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739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it-IT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022FF8E-2738-4D90-8D9D-84C1A0EF85A9}" type="slidenum">
              <a:t>1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A65A372-AC2C-4A5F-B578-E39DB9CE340B}" type="slidenum">
              <a:t>10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57E0051-C6BD-4343-8179-FA94D0059EFC}" type="slidenum">
              <a:t>11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225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CEE02D-027E-4E98-9CED-BAEC79006424}" type="slidenum">
              <a:t>12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5664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46CAC5-839D-4D9B-B6AE-2E3BFF475A90}" type="slidenum">
              <a:t>13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934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A54191-FAA2-4C35-9B77-9CEB8A3A6619}" type="slidenum">
              <a:t>14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73040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51D2F0-F02E-4160-9733-3B875A2FD8D8}" type="slidenum">
              <a:t>15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5566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A65A372-AC2C-4A5F-B578-E39DB9CE340B}" type="slidenum">
              <a:t>16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71710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83E764-6CC2-44A5-90D7-71EF74219E66}" type="slidenum">
              <a:t>17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409745E-14C2-4B06-8952-5A57CCC7740F}" type="slidenum">
              <a:t>2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57E0051-C6BD-4343-8179-FA94D0059EFC}" type="slidenum">
              <a:t>3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A623779-62EC-409F-A3AB-57A838FE1C68}" type="slidenum">
              <a:t>4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CEE02D-027E-4E98-9CED-BAEC79006424}" type="slidenum">
              <a:t>5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CEE02D-027E-4E98-9CED-BAEC79006424}" type="slidenum">
              <a:t>6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7329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46CAC5-839D-4D9B-B6AE-2E3BFF475A90}" type="slidenum">
              <a:t>7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A54191-FAA2-4C35-9B77-9CEB8A3A6619}" type="slidenum">
              <a:t>8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51D2F0-F02E-4160-9733-3B875A2FD8D8}" type="slidenum">
              <a:t>9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5B78C4-F868-40F4-8B82-8E84EB361CF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52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45AAC7-50A3-4124-9FA6-00896D7DC4F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555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6CA7BB-3A05-432F-86B6-840B81FE9EC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42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AFF0C4-BF2E-436C-88BE-FE6D216D2CE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34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26E757-1D81-40BA-A56B-3D6F107FA8C5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60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637C18-6B91-4C5F-89E0-0B0374B65A7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6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C77BA4-9EC5-4202-89EE-93C5D6A2B6A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28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2920C6-5F94-44DE-B6D6-9829065FCC5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6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3" name="Segnaposto piè di pagina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9A77DB-E196-43C9-AD0D-EE1E8F466F6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24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03A4E4-6760-4AF1-9C83-88FC392453D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64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7A00B2-01A9-4A82-9E81-011C2AF223C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77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99FF"/>
            </a:gs>
            <a:gs pos="100000">
              <a:srgbClr val="CCCCFF"/>
            </a:gs>
          </a:gsLst>
          <a:path path="circle">
            <a:fillToRect l="50000" t="85000" r="50000" b="1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it-IT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A088083-A168-4377-BEE8-678FBB655267}" type="slidenum">
              <a:t>‹N›</a:t>
            </a:fld>
            <a:endParaRPr lang="it-IT"/>
          </a:p>
        </p:txBody>
      </p:sp>
      <p:pic>
        <p:nvPicPr>
          <p:cNvPr id="7" name="Immagine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61949" y="95755"/>
            <a:ext cx="3480407" cy="1297067"/>
          </a:xfrm>
          <a:prstGeom prst="rect">
            <a:avLst/>
          </a:prstGeom>
          <a:noFill/>
          <a:ln cap="flat">
            <a:noFill/>
          </a:ln>
          <a:effectLst>
            <a:outerShdw dir="16200000" algn="tl">
              <a:srgbClr val="000000">
                <a:alpha val="7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it-IT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 txBox="1">
            <a:spLocks noGrp="1"/>
          </p:cNvSpPr>
          <p:nvPr>
            <p:ph type="subTitle" idx="4294967295"/>
          </p:nvPr>
        </p:nvSpPr>
        <p:spPr>
          <a:xfrm>
            <a:off x="503998" y="3028235"/>
            <a:ext cx="9071643" cy="1287532"/>
          </a:xfrm>
        </p:spPr>
        <p:txBody>
          <a:bodyPr anchor="ctr" anchorCtr="1">
            <a:spAutoFit/>
          </a:bodyPr>
          <a:lstStyle/>
          <a:p>
            <a:pPr lvl="0" algn="ctr"/>
            <a:r>
              <a:rPr lang="it-IT" sz="3600" b="1" dirty="0" smtClean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latin typeface="Bookman Old Style" pitchFamily="18"/>
              </a:rPr>
              <a:t>Il parere degli enti gestori</a:t>
            </a:r>
          </a:p>
          <a:p>
            <a:pPr lvl="0" algn="ctr"/>
            <a:r>
              <a:rPr lang="it-IT" sz="3600" b="1" dirty="0" smtClean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latin typeface="Bookman Old Style" pitchFamily="18"/>
              </a:rPr>
              <a:t>all’interno delle procedure edilizie</a:t>
            </a:r>
            <a:endParaRPr lang="it-IT" sz="3600" b="1" dirty="0">
              <a:solidFill>
                <a:srgbClr val="FFFFFF"/>
              </a:solidFill>
              <a:effectLst>
                <a:outerShdw dist="38096" dir="2700000">
                  <a:srgbClr val="000000"/>
                </a:outerShdw>
              </a:effectLst>
              <a:latin typeface="Bookman Old Style" pitchFamily="18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575395" y="6993120"/>
            <a:ext cx="2806074" cy="29734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400" b="0" i="0" u="none" strike="noStrike" kern="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Lucida Sans" pitchFamily="2"/>
              </a:rPr>
              <a:t>Cristina Rey</a:t>
            </a:r>
            <a:r>
              <a:rPr lang="it-IT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Lucida Sans" pitchFamily="2"/>
              </a:rPr>
              <a:t>– </a:t>
            </a:r>
            <a:r>
              <a:rPr lang="it-IT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Lucida Sans" pitchFamily="2"/>
              </a:rPr>
              <a:t>13 settembre 2024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3998" y="1886882"/>
            <a:ext cx="9049908" cy="380034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0" compatLnSpc="0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EGAP del Ticino e del Lago Maggiore</a:t>
            </a:r>
            <a:endParaRPr lang="it-IT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866756"/>
              </p:ext>
            </p:extLst>
          </p:nvPr>
        </p:nvGraphicFramePr>
        <p:xfrm>
          <a:off x="710044" y="3164587"/>
          <a:ext cx="8508384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76001">
                  <a:extLst>
                    <a:ext uri="{9D8B030D-6E8A-4147-A177-3AD203B41FA5}">
                      <a16:colId xmlns:a16="http://schemas.microsoft.com/office/drawing/2014/main" val="2599008044"/>
                    </a:ext>
                  </a:extLst>
                </a:gridCol>
                <a:gridCol w="4232383">
                  <a:extLst>
                    <a:ext uri="{9D8B030D-6E8A-4147-A177-3AD203B41FA5}">
                      <a16:colId xmlns:a16="http://schemas.microsoft.com/office/drawing/2014/main" val="4161344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P.N. del</a:t>
                      </a:r>
                      <a:r>
                        <a:rPr lang="it-IT" baseline="0" dirty="0" smtClean="0"/>
                        <a:t> Ticino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Piano d’area vigente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614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P.N. dei Lagoni di Mercurago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Piano d’area previgente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353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P.N. delle Lame del Sesia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Non è dotato di Piano d’area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050009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174038" y="2395925"/>
            <a:ext cx="5470771" cy="319826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0" compatLnSpc="0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400" kern="0" dirty="0" smtClean="0">
                <a:solidFill>
                  <a:srgbClr val="000000"/>
                </a:solidFill>
                <a:latin typeface="Bookman Old Style" pitchFamily="18"/>
                <a:ea typeface="Microsoft YaHei" pitchFamily="2"/>
                <a:cs typeface="Lucida Sans" pitchFamily="2"/>
              </a:rPr>
              <a:t>Aree naturali protette classificate come parco naturale</a:t>
            </a:r>
            <a:endParaRPr lang="it-IT" sz="14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10044" y="4574614"/>
            <a:ext cx="88438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/>
              <a:t>https://</a:t>
            </a:r>
            <a:r>
              <a:rPr lang="it-IT" sz="1600" dirty="0" smtClean="0"/>
              <a:t>www.parcoticinolagomaggiore.com/it-it/aree-protette/rubriche/pianificazione-urbanistica</a:t>
            </a:r>
            <a:endParaRPr lang="it-IT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775066" y="2155400"/>
            <a:ext cx="8613481" cy="819958"/>
          </a:xfrm>
        </p:spPr>
        <p:txBody>
          <a:bodyPr/>
          <a:lstStyle/>
          <a:p>
            <a:r>
              <a:rPr lang="it-IT" sz="2400" dirty="0" smtClean="0"/>
              <a:t>Le </a:t>
            </a:r>
            <a:r>
              <a:rPr lang="it-IT" sz="2400" dirty="0"/>
              <a:t>aree naturali protette di qualsiasi livello di gestione sono soggette al piano naturalistico 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4294967295"/>
          </p:nvPr>
        </p:nvSpPr>
        <p:spPr>
          <a:xfrm>
            <a:off x="838641" y="2975358"/>
            <a:ext cx="8485892" cy="2075691"/>
          </a:xfrm>
          <a:ln w="35999">
            <a:solidFill>
              <a:srgbClr val="0000FF"/>
            </a:solidFill>
            <a:prstDash val="solid"/>
          </a:ln>
        </p:spPr>
        <p:txBody>
          <a:bodyPr lIns="18004" tIns="18004" rIns="18004" bIns="18004"/>
          <a:lstStyle/>
          <a:p>
            <a:r>
              <a:rPr lang="it-IT" sz="1800" dirty="0" smtClean="0"/>
              <a:t>CONTENUTI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contiene </a:t>
            </a:r>
            <a:r>
              <a:rPr lang="it-IT" sz="1800" dirty="0"/>
              <a:t>le analisi geologiche e biologiche nonché le indicazioni e le normative per la </a:t>
            </a:r>
            <a:r>
              <a:rPr lang="it-IT" sz="1800" dirty="0" smtClean="0"/>
              <a:t>conservazione e </a:t>
            </a:r>
            <a:r>
              <a:rPr lang="it-IT" sz="1800" dirty="0"/>
              <a:t>la gestione degli aspetti naturalistici delle singole aree protette</a:t>
            </a:r>
            <a:r>
              <a:rPr lang="it-IT" sz="1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specifica </a:t>
            </a:r>
            <a:r>
              <a:rPr lang="it-IT" sz="1800" dirty="0"/>
              <a:t>le norme di tutela e di salvaguardia di cui all'articolo 8</a:t>
            </a:r>
            <a:r>
              <a:rPr lang="it-IT" sz="1800" dirty="0" smtClean="0"/>
              <a:t>, relativamente </a:t>
            </a:r>
            <a:r>
              <a:rPr lang="it-IT" sz="1800" dirty="0"/>
              <a:t>agli aspetti </a:t>
            </a:r>
            <a:r>
              <a:rPr lang="it-IT" sz="1800" dirty="0" smtClean="0"/>
              <a:t>naturalistici</a:t>
            </a:r>
            <a:endParaRPr lang="it-IT" sz="1800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5242884" y="2155399"/>
            <a:ext cx="5038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</p:txBody>
      </p:sp>
      <p:sp>
        <p:nvSpPr>
          <p:cNvPr id="7" name="Segnaposto testo 4"/>
          <p:cNvSpPr txBox="1">
            <a:spLocks/>
          </p:cNvSpPr>
          <p:nvPr/>
        </p:nvSpPr>
        <p:spPr>
          <a:xfrm>
            <a:off x="546100" y="6546175"/>
            <a:ext cx="9119106" cy="407518"/>
          </a:xfrm>
          <a:prstGeom prst="rect">
            <a:avLst/>
          </a:prstGeom>
          <a:noFill/>
          <a:ln w="35999">
            <a:solidFill>
              <a:srgbClr val="0000FF"/>
            </a:solidFill>
            <a:prstDash val="solid"/>
          </a:ln>
        </p:spPr>
        <p:txBody>
          <a:bodyPr vert="horz" wrap="square" lIns="18004" tIns="18004" rIns="18004" bIns="18004" anchor="t" anchorCtr="0" compatLnSpc="1">
            <a:noAutofit/>
          </a:bodyPr>
          <a:lstStyle>
            <a:lvl1pPr marL="0" marR="0" lvl="0" indent="0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  <a:buNone/>
              <a:tabLst/>
              <a:defRPr lang="it-IT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it-IT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it-IT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dirty="0" smtClean="0">
                <a:latin typeface="Trebuchet MS" panose="020B0603020202020204" pitchFamily="34" charset="0"/>
              </a:rPr>
              <a:t>Per </a:t>
            </a:r>
            <a:r>
              <a:rPr lang="it-IT" sz="1800" dirty="0">
                <a:latin typeface="Trebuchet MS" panose="020B0603020202020204" pitchFamily="34" charset="0"/>
              </a:rPr>
              <a:t>le riserve speciali i piani naturalistici sono sostituiti da piani di gestione </a:t>
            </a:r>
            <a:endParaRPr lang="it-IT" sz="1800" dirty="0"/>
          </a:p>
        </p:txBody>
      </p:sp>
      <p:sp>
        <p:nvSpPr>
          <p:cNvPr id="8" name="Titolo 2"/>
          <p:cNvSpPr txBox="1">
            <a:spLocks noGrp="1"/>
          </p:cNvSpPr>
          <p:nvPr>
            <p:ph type="title" idx="4294967295"/>
          </p:nvPr>
        </p:nvSpPr>
        <p:spPr>
          <a:xfrm>
            <a:off x="546100" y="1362075"/>
            <a:ext cx="9070975" cy="677863"/>
          </a:xfrm>
          <a:prstGeom prst="rect">
            <a:avLst/>
          </a:prstGeom>
          <a:noFill/>
          <a:ln w="35999" cap="rnd">
            <a:solidFill>
              <a:srgbClr val="0000FF"/>
            </a:solidFill>
            <a:prstDash val="solid"/>
          </a:ln>
        </p:spPr>
        <p:txBody>
          <a:bodyPr vert="horz" wrap="square" lIns="18004" tIns="18004" rIns="18004" bIns="18004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</a:lstStyle>
          <a:p>
            <a:r>
              <a:rPr lang="it-IT" sz="3200" dirty="0" smtClean="0"/>
              <a:t>Piani naturalistici e piani di gestione</a:t>
            </a:r>
            <a:endParaRPr lang="it-IT" sz="3200" dirty="0"/>
          </a:p>
        </p:txBody>
      </p:sp>
      <p:sp>
        <p:nvSpPr>
          <p:cNvPr id="9" name="Segnaposto testo 4"/>
          <p:cNvSpPr txBox="1">
            <a:spLocks/>
          </p:cNvSpPr>
          <p:nvPr/>
        </p:nvSpPr>
        <p:spPr>
          <a:xfrm>
            <a:off x="546100" y="5381940"/>
            <a:ext cx="9119106" cy="978133"/>
          </a:xfrm>
          <a:prstGeom prst="rect">
            <a:avLst/>
          </a:prstGeom>
          <a:noFill/>
          <a:ln w="35999">
            <a:solidFill>
              <a:srgbClr val="0000FF"/>
            </a:solidFill>
            <a:prstDash val="solid"/>
          </a:ln>
        </p:spPr>
        <p:txBody>
          <a:bodyPr vert="horz" wrap="square" lIns="18004" tIns="18004" rIns="18004" bIns="18004" anchor="t" anchorCtr="0" compatLnSpc="1">
            <a:noAutofit/>
          </a:bodyPr>
          <a:lstStyle>
            <a:lvl1pPr marL="0" marR="0" lvl="0" indent="0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  <a:buNone/>
              <a:tabLst/>
              <a:defRPr lang="it-IT" sz="3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it-IT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it-IT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dirty="0" smtClean="0">
                <a:latin typeface="Trebuchet MS" panose="020B0603020202020204" pitchFamily="34" charset="0"/>
              </a:rPr>
              <a:t>Ha </a:t>
            </a:r>
            <a:r>
              <a:rPr lang="it-IT" sz="1800" dirty="0">
                <a:latin typeface="Trebuchet MS" panose="020B0603020202020204" pitchFamily="34" charset="0"/>
              </a:rPr>
              <a:t>valore di piano gestionale dell'area protetta, le cui previsioni sono recepite dagli strumenti di pianificazione territoriale e urbanistica, fatta </a:t>
            </a:r>
            <a:r>
              <a:rPr lang="it-IT" sz="1800" dirty="0" smtClean="0">
                <a:latin typeface="Trebuchet MS" panose="020B0603020202020204" pitchFamily="34" charset="0"/>
              </a:rPr>
              <a:t>eccezione per </a:t>
            </a:r>
            <a:r>
              <a:rPr lang="it-IT" sz="1800" dirty="0">
                <a:latin typeface="Trebuchet MS" panose="020B0603020202020204" pitchFamily="34" charset="0"/>
              </a:rPr>
              <a:t>il piano paesaggistico di cui al d.lgs. </a:t>
            </a:r>
            <a:r>
              <a:rPr lang="it-IT" sz="1800" dirty="0" smtClean="0">
                <a:latin typeface="Trebuchet MS" panose="020B0603020202020204" pitchFamily="34" charset="0"/>
              </a:rPr>
              <a:t>42/2004</a:t>
            </a:r>
          </a:p>
        </p:txBody>
      </p:sp>
    </p:spTree>
    <p:extLst>
      <p:ext uri="{BB962C8B-B14F-4D97-AF65-F5344CB8AC3E}">
        <p14:creationId xmlns:p14="http://schemas.microsoft.com/office/powerpoint/2010/main" val="3590299351"/>
      </p:ext>
    </p:extLst>
  </p:cSld>
  <p:clrMapOvr>
    <a:masterClrMapping/>
  </p:clrMapOvr>
  <p:transition spd="med"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711676" y="1536224"/>
            <a:ext cx="8712000" cy="611553"/>
          </a:xfrm>
          <a:solidFill>
            <a:schemeClr val="bg1">
              <a:lumMod val="95000"/>
            </a:schemeClr>
          </a:solidFill>
          <a:ln w="18004">
            <a:solidFill>
              <a:srgbClr val="3333FF"/>
            </a:solidFill>
            <a:prstDash val="solid"/>
          </a:ln>
        </p:spPr>
        <p:txBody>
          <a:bodyPr lIns="8997" tIns="8997" rIns="8997" bIns="8997"/>
          <a:lstStyle/>
          <a:p>
            <a:r>
              <a:rPr lang="it-IT" sz="2400" dirty="0" smtClean="0"/>
              <a:t>ITER DI APPROVAZIONE DEL PIANO NATURALISTICO</a:t>
            </a:r>
            <a:endParaRPr lang="it-IT" sz="2400" dirty="0"/>
          </a:p>
        </p:txBody>
      </p:sp>
      <p:sp>
        <p:nvSpPr>
          <p:cNvPr id="3" name="Titolo 2"/>
          <p:cNvSpPr txBox="1">
            <a:spLocks noGrp="1"/>
          </p:cNvSpPr>
          <p:nvPr>
            <p:ph type="title" idx="4294967295"/>
          </p:nvPr>
        </p:nvSpPr>
        <p:spPr>
          <a:xfrm>
            <a:off x="1047788" y="2300906"/>
            <a:ext cx="7985050" cy="482558"/>
          </a:xfrm>
          <a:ln w="18004">
            <a:solidFill>
              <a:srgbClr val="3333FF"/>
            </a:solidFill>
            <a:prstDash val="solid"/>
          </a:ln>
        </p:spPr>
        <p:txBody>
          <a:bodyPr lIns="8997" tIns="8997" rIns="8997" bIns="8997"/>
          <a:lstStyle/>
          <a:p>
            <a:r>
              <a:rPr lang="it-IT" sz="1800" dirty="0" smtClean="0"/>
              <a:t>ADOZIONE DEL PIANO DA PARTE DELL’ENTE GESTORE</a:t>
            </a:r>
            <a:endParaRPr lang="it-IT" sz="1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01478" y="3510314"/>
            <a:ext cx="4517175" cy="990828"/>
          </a:xfrm>
          <a:prstGeom prst="rect">
            <a:avLst/>
          </a:prstGeom>
          <a:noFill/>
          <a:ln w="54004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r>
              <a:rPr lang="it-IT" dirty="0" smtClean="0"/>
              <a:t>consultazione </a:t>
            </a:r>
            <a:r>
              <a:rPr lang="it-IT" dirty="0"/>
              <a:t>degli enti locali coinvolti e </a:t>
            </a:r>
            <a:r>
              <a:rPr lang="it-IT" dirty="0" smtClean="0"/>
              <a:t>delle associazioni </a:t>
            </a:r>
            <a:r>
              <a:rPr lang="it-IT" dirty="0"/>
              <a:t>ambientaliste e di categoria interessate 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596593" y="3560730"/>
            <a:ext cx="1108722" cy="687347"/>
          </a:xfrm>
          <a:prstGeom prst="rect">
            <a:avLst/>
          </a:prstGeom>
          <a:noFill/>
          <a:ln w="3175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dirty="0" smtClean="0">
                <a:solidFill>
                  <a:srgbClr val="000000"/>
                </a:solidFill>
                <a:latin typeface="Bookman Old Style" pitchFamily="18"/>
                <a:ea typeface="Microsoft YaHei" pitchFamily="2"/>
                <a:cs typeface="Lucida Sans" pitchFamily="2"/>
              </a:rPr>
              <a:t>90 </a:t>
            </a: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giorni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1" name="Titolo 2"/>
          <p:cNvSpPr txBox="1">
            <a:spLocks/>
          </p:cNvSpPr>
          <p:nvPr/>
        </p:nvSpPr>
        <p:spPr>
          <a:xfrm>
            <a:off x="1047788" y="5194981"/>
            <a:ext cx="7985050" cy="482558"/>
          </a:xfrm>
          <a:prstGeom prst="rect">
            <a:avLst/>
          </a:prstGeom>
          <a:noFill/>
          <a:ln w="18004">
            <a:solidFill>
              <a:srgbClr val="3333FF"/>
            </a:solidFill>
            <a:prstDash val="solid"/>
          </a:ln>
        </p:spPr>
        <p:txBody>
          <a:bodyPr vert="horz" wrap="square" lIns="8997" tIns="8997" rIns="8997" bIns="8997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</a:lstStyle>
          <a:p>
            <a:r>
              <a:rPr lang="it-IT" sz="1800" dirty="0" smtClean="0"/>
              <a:t>APPROVAZIONE DEL PIANO DA PARTE DELLA GIUNTA REGIONALE</a:t>
            </a:r>
            <a:endParaRPr lang="it-IT" sz="1800" dirty="0"/>
          </a:p>
        </p:txBody>
      </p:sp>
      <p:sp>
        <p:nvSpPr>
          <p:cNvPr id="12" name="Freccia a destra con strisce 11"/>
          <p:cNvSpPr/>
          <p:nvPr/>
        </p:nvSpPr>
        <p:spPr>
          <a:xfrm rot="5400000">
            <a:off x="3005275" y="2831998"/>
            <a:ext cx="741121" cy="615511"/>
          </a:xfrm>
          <a:prstGeom prst="striped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con strisce 12"/>
          <p:cNvSpPr/>
          <p:nvPr/>
        </p:nvSpPr>
        <p:spPr>
          <a:xfrm rot="5400000">
            <a:off x="3014279" y="4541473"/>
            <a:ext cx="891570" cy="615511"/>
          </a:xfrm>
          <a:prstGeom prst="striped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09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729129" y="1620722"/>
            <a:ext cx="8712000" cy="1041483"/>
          </a:xfrm>
          <a:ln w="54004">
            <a:solidFill>
              <a:srgbClr val="3333FF"/>
            </a:solidFill>
            <a:prstDash val="solid"/>
          </a:ln>
        </p:spPr>
        <p:txBody>
          <a:bodyPr lIns="27002" tIns="27002" rIns="27002" bIns="27002"/>
          <a:lstStyle/>
          <a:p>
            <a:r>
              <a:rPr lang="it-IT" dirty="0" smtClean="0"/>
              <a:t>SALVAGUARDIA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935633" y="3625876"/>
            <a:ext cx="6298992" cy="2271450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sz="2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Dalla </a:t>
            </a:r>
            <a:r>
              <a:rPr lang="it-IT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data di adozione dei piani naturalistici e dei piani di gestione si applicano le misure </a:t>
            </a:r>
            <a:r>
              <a:rPr lang="it-IT" sz="2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di salvaguardia </a:t>
            </a:r>
            <a:r>
              <a:rPr lang="it-IT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previste per gli strumenti di pianificazione territoriale dalla normativa vigente </a:t>
            </a:r>
            <a:r>
              <a:rPr lang="it-IT" sz="2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in materia </a:t>
            </a:r>
            <a:r>
              <a:rPr lang="it-IT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 tutela ed uso del suolo. </a:t>
            </a:r>
            <a:r>
              <a:rPr lang="it-IT" sz="2400" dirty="0" smtClean="0"/>
              <a:t>.</a:t>
            </a:r>
            <a:endParaRPr lang="it-IT" sz="24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10539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900313" y="1750007"/>
            <a:ext cx="8280001" cy="746278"/>
          </a:xfrm>
          <a:noFill/>
          <a:ln w="54004">
            <a:solidFill>
              <a:srgbClr val="3333FF"/>
            </a:solidFill>
            <a:prstDash val="solid"/>
          </a:ln>
        </p:spPr>
        <p:txBody>
          <a:bodyPr lIns="27002" tIns="27002" rIns="27002" bIns="27002"/>
          <a:lstStyle/>
          <a:p>
            <a:r>
              <a:rPr lang="it-IT" sz="3200" dirty="0" smtClean="0"/>
              <a:t>ESPRESSIONE DI PARERE</a:t>
            </a:r>
            <a:endParaRPr lang="it-IT" sz="3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29123" y="3745374"/>
            <a:ext cx="4311191" cy="2081719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dirty="0" smtClean="0"/>
              <a:t>ogni </a:t>
            </a:r>
            <a:r>
              <a:rPr lang="it-IT" dirty="0"/>
              <a:t>intervento di modificazione dello stato attuale dei luoghi, fatta salva ogni </a:t>
            </a:r>
            <a:r>
              <a:rPr lang="it-IT" dirty="0" smtClean="0"/>
              <a:t>altra autorizzazione </a:t>
            </a:r>
            <a:r>
              <a:rPr lang="it-IT" dirty="0"/>
              <a:t>prevista per legge, è </a:t>
            </a:r>
            <a:r>
              <a:rPr lang="it-IT" b="1" dirty="0">
                <a:solidFill>
                  <a:srgbClr val="FF0000"/>
                </a:solidFill>
              </a:rPr>
              <a:t>autorizzato dal comune</a:t>
            </a:r>
            <a:r>
              <a:rPr lang="it-IT" dirty="0"/>
              <a:t> competente, </a:t>
            </a:r>
            <a:r>
              <a:rPr lang="it-IT" b="1" dirty="0">
                <a:solidFill>
                  <a:srgbClr val="FF0000"/>
                </a:solidFill>
              </a:rPr>
              <a:t>previa comunicazione </a:t>
            </a:r>
            <a:r>
              <a:rPr lang="it-IT" b="1" dirty="0" smtClean="0">
                <a:solidFill>
                  <a:srgbClr val="FF0000"/>
                </a:solidFill>
              </a:rPr>
              <a:t>al soggetto </a:t>
            </a:r>
            <a:r>
              <a:rPr lang="it-IT" b="1" dirty="0">
                <a:solidFill>
                  <a:srgbClr val="FF0000"/>
                </a:solidFill>
              </a:rPr>
              <a:t>gestore </a:t>
            </a:r>
            <a:r>
              <a:rPr lang="it-IT" dirty="0"/>
              <a:t>dell'area protetta, il quale può formulare un </a:t>
            </a:r>
            <a:r>
              <a:rPr lang="it-IT" dirty="0" smtClean="0"/>
              <a:t>parere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29124" y="2854795"/>
            <a:ext cx="4311190" cy="672679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b="1" dirty="0" smtClean="0"/>
              <a:t>fino </a:t>
            </a:r>
            <a:r>
              <a:rPr lang="it-IT" b="1" dirty="0"/>
              <a:t>all'approvazione </a:t>
            </a:r>
            <a:r>
              <a:rPr lang="it-IT" dirty="0"/>
              <a:t>del piano </a:t>
            </a:r>
            <a:r>
              <a:rPr lang="it-IT" dirty="0" smtClean="0"/>
              <a:t>naturalistico e del piano di gestione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198342" y="2854794"/>
            <a:ext cx="4311190" cy="672679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b="1" dirty="0"/>
              <a:t>d</a:t>
            </a:r>
            <a:r>
              <a:rPr lang="it-IT" b="1" dirty="0" smtClean="0"/>
              <a:t>alla data di approvazione </a:t>
            </a:r>
            <a:r>
              <a:rPr lang="it-IT" dirty="0"/>
              <a:t>del piano </a:t>
            </a:r>
            <a:r>
              <a:rPr lang="it-IT" dirty="0" smtClean="0"/>
              <a:t>naturalistico e del piano di gestione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198341" y="3745374"/>
            <a:ext cx="4311191" cy="1518103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dirty="0" smtClean="0"/>
              <a:t>la </a:t>
            </a:r>
            <a:r>
              <a:rPr lang="it-IT" b="1" dirty="0">
                <a:solidFill>
                  <a:srgbClr val="FF0000"/>
                </a:solidFill>
              </a:rPr>
              <a:t>comunicazione</a:t>
            </a:r>
            <a:r>
              <a:rPr lang="it-IT" dirty="0"/>
              <a:t> al soggetto gestore </a:t>
            </a:r>
            <a:r>
              <a:rPr lang="it-IT" dirty="0" smtClean="0"/>
              <a:t>dell'area protetta </a:t>
            </a:r>
            <a:r>
              <a:rPr lang="it-IT" dirty="0"/>
              <a:t>e i relativi eventuali pareri </a:t>
            </a:r>
            <a:r>
              <a:rPr lang="it-IT" dirty="0" smtClean="0"/>
              <a:t>trovano </a:t>
            </a:r>
            <a:r>
              <a:rPr lang="it-IT" dirty="0"/>
              <a:t>applicazione </a:t>
            </a:r>
            <a:r>
              <a:rPr lang="it-IT" b="1" dirty="0">
                <a:solidFill>
                  <a:srgbClr val="FF0000"/>
                </a:solidFill>
              </a:rPr>
              <a:t>solo per le nuove </a:t>
            </a:r>
            <a:r>
              <a:rPr lang="it-IT" b="1" dirty="0" smtClean="0">
                <a:solidFill>
                  <a:srgbClr val="FF0000"/>
                </a:solidFill>
              </a:rPr>
              <a:t>opere e </a:t>
            </a:r>
            <a:r>
              <a:rPr lang="it-IT" b="1" dirty="0">
                <a:solidFill>
                  <a:srgbClr val="FF0000"/>
                </a:solidFill>
              </a:rPr>
              <a:t>per gli ampliamenti di quelle </a:t>
            </a:r>
            <a:r>
              <a:rPr lang="it-IT" b="1" dirty="0" smtClean="0">
                <a:solidFill>
                  <a:srgbClr val="FF0000"/>
                </a:solidFill>
              </a:rPr>
              <a:t>esistenti</a:t>
            </a:r>
            <a:endParaRPr lang="it-IT" sz="1800" b="1" i="0" u="none" strike="noStrike" kern="1200" cap="none" spc="0" baseline="0" dirty="0">
              <a:solidFill>
                <a:srgbClr val="FF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88091" y="5980495"/>
            <a:ext cx="5965845" cy="954487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dirty="0" smtClean="0"/>
              <a:t>Il soggetto </a:t>
            </a:r>
            <a:r>
              <a:rPr lang="it-IT" dirty="0"/>
              <a:t>gestore dell'area protetta, </a:t>
            </a:r>
            <a:r>
              <a:rPr lang="it-IT" dirty="0" smtClean="0"/>
              <a:t>formula il </a:t>
            </a:r>
            <a:r>
              <a:rPr lang="it-IT" b="1" u="sng" dirty="0">
                <a:solidFill>
                  <a:srgbClr val="FF0000"/>
                </a:solidFill>
              </a:rPr>
              <a:t>parere</a:t>
            </a:r>
            <a:r>
              <a:rPr lang="it-IT" dirty="0"/>
              <a:t> entro il termine di trenta </a:t>
            </a:r>
            <a:r>
              <a:rPr lang="it-IT" dirty="0" smtClean="0"/>
              <a:t>giorni dalla </a:t>
            </a:r>
            <a:r>
              <a:rPr lang="it-IT" dirty="0"/>
              <a:t>ricezione della comunicazione, decorso il quale il comune può </a:t>
            </a:r>
            <a:r>
              <a:rPr lang="it-IT" dirty="0" smtClean="0"/>
              <a:t>procedere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781566" y="5896754"/>
            <a:ext cx="1108722" cy="687347"/>
          </a:xfrm>
          <a:prstGeom prst="rect">
            <a:avLst/>
          </a:prstGeom>
          <a:noFill/>
          <a:ln w="54004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dirty="0" smtClean="0">
                <a:solidFill>
                  <a:srgbClr val="000000"/>
                </a:solidFill>
                <a:latin typeface="Bookman Old Style" pitchFamily="18"/>
                <a:ea typeface="Microsoft YaHei" pitchFamily="2"/>
                <a:cs typeface="Lucida Sans" pitchFamily="2"/>
              </a:rPr>
              <a:t>30</a:t>
            </a: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 giorni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2949072" y="3466303"/>
            <a:ext cx="287079" cy="33488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>
            <a:off x="6967869" y="3447663"/>
            <a:ext cx="287079" cy="33488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5922335" y="5513727"/>
            <a:ext cx="508589" cy="5828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371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 txBox="1">
            <a:spLocks/>
          </p:cNvSpPr>
          <p:nvPr/>
        </p:nvSpPr>
        <p:spPr>
          <a:xfrm>
            <a:off x="900312" y="1794202"/>
            <a:ext cx="8280001" cy="746278"/>
          </a:xfrm>
          <a:prstGeom prst="rect">
            <a:avLst/>
          </a:prstGeom>
          <a:noFill/>
          <a:ln w="54004">
            <a:solidFill>
              <a:srgbClr val="3333FF"/>
            </a:solidFill>
            <a:prstDash val="solid"/>
          </a:ln>
        </p:spPr>
        <p:txBody>
          <a:bodyPr vert="horz" wrap="square" lIns="27002" tIns="27002" rIns="27002" bIns="27002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</a:lstStyle>
          <a:p>
            <a:r>
              <a:rPr lang="it-IT" sz="3200" dirty="0" smtClean="0"/>
              <a:t>Piani naturalistici e di gestione PREVIGENTI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7670" y="3094249"/>
            <a:ext cx="7405285" cy="1899681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sz="2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Sono </a:t>
            </a:r>
            <a:r>
              <a:rPr lang="it-IT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fatti salvi ed esplicano tutti i loro effetti i piani naturalistici, i piani di </a:t>
            </a:r>
            <a:r>
              <a:rPr lang="it-IT" sz="2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assestamento forestale </a:t>
            </a:r>
            <a:r>
              <a:rPr lang="it-IT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ed i piani di gestione </a:t>
            </a:r>
            <a:r>
              <a:rPr lang="it-IT" sz="2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vigenti.</a:t>
            </a:r>
          </a:p>
          <a:p>
            <a:r>
              <a:rPr lang="it-IT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it-IT" sz="2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ono comunque </a:t>
            </a:r>
            <a:r>
              <a:rPr lang="it-IT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confermati in validità sino all'approvazione dei nuovi piani naturalistici </a:t>
            </a:r>
            <a:endParaRPr lang="it-IT" sz="32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118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arrotondato 5"/>
          <p:cNvSpPr/>
          <p:nvPr/>
        </p:nvSpPr>
        <p:spPr>
          <a:xfrm>
            <a:off x="1010094" y="1626784"/>
            <a:ext cx="8038214" cy="2153054"/>
          </a:xfrm>
          <a:prstGeom prst="roundRect">
            <a:avLst/>
          </a:prstGeom>
          <a:solidFill>
            <a:srgbClr val="FF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t-IT" sz="2400" dirty="0" smtClean="0">
                <a:solidFill>
                  <a:schemeClr val="tx1"/>
                </a:solidFill>
              </a:rPr>
              <a:t>Ogni intervento di modificazione dello stato dei luoghi</a:t>
            </a:r>
          </a:p>
          <a:p>
            <a:pPr algn="ctr">
              <a:lnSpc>
                <a:spcPct val="150000"/>
              </a:lnSpc>
            </a:pPr>
            <a:r>
              <a:rPr lang="it-IT" sz="2400" b="1" u="sng" dirty="0" smtClean="0">
                <a:solidFill>
                  <a:schemeClr val="tx1"/>
                </a:solidFill>
              </a:rPr>
              <a:t>è autorizzato dal Comune competente</a:t>
            </a:r>
            <a:endParaRPr lang="it-IT" sz="2400" b="1" u="sng" dirty="0"/>
          </a:p>
          <a:p>
            <a:pPr algn="ctr">
              <a:lnSpc>
                <a:spcPct val="150000"/>
              </a:lnSpc>
            </a:pPr>
            <a:r>
              <a:rPr lang="it-IT" sz="2400" dirty="0">
                <a:solidFill>
                  <a:schemeClr val="tx1"/>
                </a:solidFill>
              </a:rPr>
              <a:t>p</a:t>
            </a:r>
            <a:r>
              <a:rPr lang="it-IT" sz="2400" dirty="0" smtClean="0">
                <a:solidFill>
                  <a:schemeClr val="tx1"/>
                </a:solidFill>
              </a:rPr>
              <a:t>revia </a:t>
            </a:r>
            <a:r>
              <a:rPr lang="it-IT" sz="2400" b="1" u="sng" dirty="0" smtClean="0">
                <a:solidFill>
                  <a:schemeClr val="tx1"/>
                </a:solidFill>
              </a:rPr>
              <a:t>comunicazione</a:t>
            </a:r>
            <a:r>
              <a:rPr lang="it-IT" sz="2400" dirty="0" smtClean="0">
                <a:solidFill>
                  <a:schemeClr val="tx1"/>
                </a:solidFill>
              </a:rPr>
              <a:t> all’ente gestore dell’area protetta</a:t>
            </a:r>
          </a:p>
          <a:p>
            <a:pPr algn="ctr">
              <a:lnSpc>
                <a:spcPct val="150000"/>
              </a:lnSpc>
            </a:pPr>
            <a:r>
              <a:rPr lang="it-IT" sz="2400" dirty="0">
                <a:solidFill>
                  <a:schemeClr val="tx1"/>
                </a:solidFill>
              </a:rPr>
              <a:t>c</a:t>
            </a:r>
            <a:r>
              <a:rPr lang="it-IT" sz="2400" dirty="0" smtClean="0">
                <a:solidFill>
                  <a:schemeClr val="tx1"/>
                </a:solidFill>
              </a:rPr>
              <a:t>he può formulare un </a:t>
            </a:r>
            <a:r>
              <a:rPr lang="it-IT" sz="2400" b="1" u="sng" dirty="0" smtClean="0">
                <a:solidFill>
                  <a:srgbClr val="FF0000"/>
                </a:solidFill>
              </a:rPr>
              <a:t>parere</a:t>
            </a:r>
            <a:r>
              <a:rPr lang="it-IT" sz="2400" dirty="0" smtClean="0">
                <a:solidFill>
                  <a:schemeClr val="tx1"/>
                </a:solidFill>
              </a:rPr>
              <a:t> entro il termine di 30gg 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1132367" y="3878211"/>
            <a:ext cx="7868094" cy="425300"/>
          </a:xfrm>
          <a:prstGeom prst="roundRect">
            <a:avLst/>
          </a:prstGeom>
          <a:solidFill>
            <a:srgbClr val="FF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t-IT" sz="2400" dirty="0" smtClean="0">
                <a:solidFill>
                  <a:schemeClr val="tx1"/>
                </a:solidFill>
              </a:rPr>
              <a:t> il parere espresso ha natura di </a:t>
            </a:r>
            <a:r>
              <a:rPr lang="it-IT" sz="2400" dirty="0" err="1" smtClean="0">
                <a:solidFill>
                  <a:schemeClr val="tx1"/>
                </a:solidFill>
              </a:rPr>
              <a:t>endoprocedimento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8" name="Rettangolo con angoli ritagliati in diagonale 7"/>
          <p:cNvSpPr/>
          <p:nvPr/>
        </p:nvSpPr>
        <p:spPr>
          <a:xfrm>
            <a:off x="888299" y="4731489"/>
            <a:ext cx="8304028" cy="2296634"/>
          </a:xfrm>
          <a:prstGeom prst="snip2DiagRect">
            <a:avLst/>
          </a:prstGeom>
          <a:solidFill>
            <a:srgbClr val="C7FD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t-IT" sz="2200" dirty="0" smtClean="0">
                <a:solidFill>
                  <a:schemeClr val="tx1"/>
                </a:solidFill>
              </a:rPr>
              <a:t>La </a:t>
            </a:r>
            <a:r>
              <a:rPr lang="it-IT" sz="2200" b="1" dirty="0" smtClean="0">
                <a:solidFill>
                  <a:srgbClr val="FF0000"/>
                </a:solidFill>
              </a:rPr>
              <a:t>verifica di conformità ai piani </a:t>
            </a:r>
            <a:r>
              <a:rPr lang="it-IT" sz="2200" dirty="0" smtClean="0">
                <a:solidFill>
                  <a:schemeClr val="tx1"/>
                </a:solidFill>
              </a:rPr>
              <a:t>delle aree protette è condizione </a:t>
            </a:r>
            <a:r>
              <a:rPr lang="it-IT" sz="2200" b="1" u="sng" dirty="0" smtClean="0">
                <a:solidFill>
                  <a:schemeClr val="tx1"/>
                </a:solidFill>
              </a:rPr>
              <a:t>necessaria ed indispensabile </a:t>
            </a:r>
            <a:r>
              <a:rPr lang="it-IT" sz="2200" dirty="0" smtClean="0">
                <a:solidFill>
                  <a:schemeClr val="tx1"/>
                </a:solidFill>
              </a:rPr>
              <a:t>senza la quale il progetto presentato non potrà essere sottoposta alla successiva fase istruttoria di valutazione ambientale</a:t>
            </a:r>
            <a:endParaRPr lang="it-IT" sz="2200" dirty="0">
              <a:solidFill>
                <a:schemeClr val="tx1"/>
              </a:solidFill>
            </a:endParaRPr>
          </a:p>
        </p:txBody>
      </p:sp>
      <p:sp>
        <p:nvSpPr>
          <p:cNvPr id="11" name="Freccia a destra con strisce 10"/>
          <p:cNvSpPr/>
          <p:nvPr/>
        </p:nvSpPr>
        <p:spPr>
          <a:xfrm>
            <a:off x="619497" y="2270172"/>
            <a:ext cx="798859" cy="713529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con strisce 11"/>
          <p:cNvSpPr/>
          <p:nvPr/>
        </p:nvSpPr>
        <p:spPr>
          <a:xfrm rot="19747094">
            <a:off x="619496" y="6439344"/>
            <a:ext cx="798859" cy="713529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16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 txBox="1">
            <a:spLocks noGrp="1"/>
          </p:cNvSpPr>
          <p:nvPr>
            <p:ph type="body" idx="4294967295"/>
          </p:nvPr>
        </p:nvSpPr>
        <p:spPr>
          <a:xfrm>
            <a:off x="2484004" y="3245041"/>
            <a:ext cx="5136001" cy="1164424"/>
          </a:xfrm>
        </p:spPr>
        <p:txBody>
          <a:bodyPr>
            <a:spAutoFit/>
          </a:bodyPr>
          <a:lstStyle/>
          <a:p>
            <a:pPr lvl="0"/>
            <a:r>
              <a:rPr lang="it-IT" b="1">
                <a:solidFill>
                  <a:srgbClr val="FF9900"/>
                </a:solidFill>
                <a:effectLst>
                  <a:outerShdw dist="38096" dir="2700000">
                    <a:srgbClr val="000000"/>
                  </a:outerShdw>
                </a:effectLst>
                <a:latin typeface="Bookman Old Style" pitchFamily="18"/>
              </a:rPr>
              <a:t>GRAZIE per l'attenzione</a:t>
            </a:r>
          </a:p>
          <a:p>
            <a:pPr lvl="0"/>
            <a:endParaRPr lang="it-IT" b="1">
              <a:solidFill>
                <a:srgbClr val="FF9900"/>
              </a:solidFill>
              <a:latin typeface="Bookman Old Style" pitchFamily="18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706016" y="1796903"/>
            <a:ext cx="8671900" cy="1297171"/>
          </a:xfrm>
        </p:spPr>
        <p:txBody>
          <a:bodyPr/>
          <a:lstStyle/>
          <a:p>
            <a:r>
              <a:rPr lang="it-IT" dirty="0" smtClean="0"/>
              <a:t>PIANIFICAZIONE</a:t>
            </a:r>
            <a:br>
              <a:rPr lang="it-IT" dirty="0" smtClean="0"/>
            </a:br>
            <a:endParaRPr lang="it-IT" sz="2800" dirty="0"/>
          </a:p>
        </p:txBody>
      </p:sp>
      <p:sp>
        <p:nvSpPr>
          <p:cNvPr id="3" name="Titolo 2"/>
          <p:cNvSpPr txBox="1">
            <a:spLocks noGrp="1"/>
          </p:cNvSpPr>
          <p:nvPr>
            <p:ph type="title" idx="4294967295"/>
          </p:nvPr>
        </p:nvSpPr>
        <p:spPr>
          <a:xfrm>
            <a:off x="704363" y="3972761"/>
            <a:ext cx="5460868" cy="975316"/>
          </a:xfrm>
          <a:ln w="35999" cap="rnd">
            <a:solidFill>
              <a:srgbClr val="0000FF"/>
            </a:solidFill>
            <a:prstDash val="solid"/>
          </a:ln>
        </p:spPr>
        <p:txBody>
          <a:bodyPr lIns="18004" tIns="18004" rIns="18004" bIns="18004"/>
          <a:lstStyle/>
          <a:p>
            <a:r>
              <a:rPr lang="it-IT" sz="3200" dirty="0" smtClean="0"/>
              <a:t>Art. 26 – </a:t>
            </a:r>
            <a:r>
              <a:rPr lang="it-IT" sz="3200" b="1" dirty="0" smtClean="0">
                <a:solidFill>
                  <a:srgbClr val="FF0000"/>
                </a:solidFill>
              </a:rPr>
              <a:t>Piani d’area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4" name="Titolo 2"/>
          <p:cNvSpPr txBox="1">
            <a:spLocks/>
          </p:cNvSpPr>
          <p:nvPr/>
        </p:nvSpPr>
        <p:spPr>
          <a:xfrm>
            <a:off x="1860698" y="5356690"/>
            <a:ext cx="7272669" cy="1522575"/>
          </a:xfrm>
          <a:prstGeom prst="rect">
            <a:avLst/>
          </a:prstGeom>
          <a:noFill/>
          <a:ln w="35999" cap="rnd">
            <a:solidFill>
              <a:srgbClr val="0000FF"/>
            </a:solidFill>
            <a:prstDash val="solid"/>
          </a:ln>
        </p:spPr>
        <p:txBody>
          <a:bodyPr vert="horz" wrap="square" lIns="18004" tIns="18004" rIns="18004" bIns="18004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</a:lstStyle>
          <a:p>
            <a:r>
              <a:rPr lang="it-IT" sz="2800" dirty="0" smtClean="0"/>
              <a:t>Art. 27 – </a:t>
            </a:r>
            <a:r>
              <a:rPr lang="it-IT" sz="2800" b="1" dirty="0" smtClean="0">
                <a:solidFill>
                  <a:srgbClr val="FF0000"/>
                </a:solidFill>
              </a:rPr>
              <a:t>Piani naturalistici </a:t>
            </a:r>
            <a:r>
              <a:rPr lang="it-IT" sz="2800" dirty="0" smtClean="0"/>
              <a:t>delle aree protette e </a:t>
            </a:r>
            <a:r>
              <a:rPr lang="it-IT" sz="2800" b="1" dirty="0" smtClean="0">
                <a:solidFill>
                  <a:srgbClr val="FF0000"/>
                </a:solidFill>
              </a:rPr>
              <a:t>piani di gestione </a:t>
            </a:r>
            <a:r>
              <a:rPr lang="it-IT" sz="2800" dirty="0" smtClean="0"/>
              <a:t>delle riserve speciali</a:t>
            </a:r>
            <a:endParaRPr lang="it-IT" sz="2800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704363" y="2577018"/>
            <a:ext cx="8671900" cy="129717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</a:lstStyle>
          <a:p>
            <a:r>
              <a:rPr lang="it-IT" sz="2800" dirty="0" smtClean="0"/>
              <a:t>Legge </a:t>
            </a:r>
            <a:r>
              <a:rPr lang="it-IT" sz="2800" dirty="0"/>
              <a:t>regionale n. 19 del 29 giugno 2009 </a:t>
            </a:r>
            <a:endParaRPr lang="it-IT" sz="2800" dirty="0" smtClean="0"/>
          </a:p>
          <a:p>
            <a:r>
              <a:rPr lang="it-IT" sz="2400" dirty="0" smtClean="0"/>
              <a:t>"</a:t>
            </a:r>
            <a:r>
              <a:rPr lang="it-IT" sz="2400" dirty="0"/>
              <a:t>Testo unico sulla tutela delle aree naturali e della biodiversità"</a:t>
            </a:r>
            <a:endParaRPr lang="it-IT" sz="1000" dirty="0"/>
          </a:p>
        </p:txBody>
      </p:sp>
    </p:spTree>
  </p:cSld>
  <p:clrMapOvr>
    <a:masterClrMapping/>
  </p:clrMapOvr>
  <p:transition spd="med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45986" y="1655669"/>
            <a:ext cx="9071643" cy="677108"/>
          </a:xfrm>
        </p:spPr>
        <p:txBody>
          <a:bodyPr>
            <a:spAutoFit/>
          </a:bodyPr>
          <a:lstStyle/>
          <a:p>
            <a:r>
              <a:rPr lang="it-IT" dirty="0" smtClean="0"/>
              <a:t>PIANO D’AREA</a:t>
            </a:r>
            <a:endParaRPr lang="it-IT" dirty="0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733572" y="2332777"/>
            <a:ext cx="8613481" cy="1110715"/>
          </a:xfrm>
        </p:spPr>
        <p:txBody>
          <a:bodyPr/>
          <a:lstStyle/>
          <a:p>
            <a:pPr algn="ctr"/>
            <a:r>
              <a:rPr lang="it-IT" sz="2800" dirty="0" smtClean="0"/>
              <a:t>è redatto un </a:t>
            </a:r>
            <a:r>
              <a:rPr lang="it-IT" sz="2800" u="sng" dirty="0" smtClean="0">
                <a:solidFill>
                  <a:srgbClr val="FF0000"/>
                </a:solidFill>
              </a:rPr>
              <a:t>piano d’area </a:t>
            </a:r>
            <a:r>
              <a:rPr lang="it-IT" sz="2800" dirty="0" smtClean="0"/>
              <a:t>per tutte le aree naturali protette classificate </a:t>
            </a:r>
            <a:r>
              <a:rPr lang="it-IT" sz="2800" b="1" dirty="0" smtClean="0">
                <a:solidFill>
                  <a:srgbClr val="FF0000"/>
                </a:solidFill>
              </a:rPr>
              <a:t>parco naturale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4294967295"/>
          </p:nvPr>
        </p:nvSpPr>
        <p:spPr>
          <a:xfrm>
            <a:off x="663487" y="3779838"/>
            <a:ext cx="9071643" cy="2259455"/>
          </a:xfrm>
          <a:ln w="35999">
            <a:solidFill>
              <a:srgbClr val="0000FF"/>
            </a:solidFill>
            <a:prstDash val="solid"/>
          </a:ln>
        </p:spPr>
        <p:txBody>
          <a:bodyPr lIns="18004" tIns="18004" rIns="18004" bIns="18004"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 smtClean="0"/>
              <a:t>ha </a:t>
            </a:r>
            <a:r>
              <a:rPr lang="it-IT" sz="2000" dirty="0"/>
              <a:t>valore di piano territoriale regionale </a:t>
            </a:r>
            <a:endParaRPr lang="it-IT" sz="20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 smtClean="0"/>
              <a:t>sostituisce </a:t>
            </a:r>
            <a:r>
              <a:rPr lang="it-IT" sz="2000" dirty="0"/>
              <a:t>le norme difformi dei piani territoriali o </a:t>
            </a:r>
            <a:r>
              <a:rPr lang="it-IT" sz="2000" dirty="0" smtClean="0"/>
              <a:t>urbanistici di </a:t>
            </a:r>
            <a:r>
              <a:rPr lang="it-IT" sz="2000" dirty="0"/>
              <a:t>qualsiasi livello, fatta eccezione per il piano paesaggistico, di cui all' articolo 135 del </a:t>
            </a:r>
            <a:r>
              <a:rPr lang="it-IT" sz="2000" dirty="0" err="1" smtClean="0"/>
              <a:t>d.leg</a:t>
            </a:r>
            <a:r>
              <a:rPr lang="it-IT" sz="2000" dirty="0" smtClean="0"/>
              <a:t>. </a:t>
            </a:r>
            <a:r>
              <a:rPr lang="it-IT" sz="2000" dirty="0"/>
              <a:t>del 22 gennaio 2004 n. 42 (Codice dei beni culturali e del paesaggio</a:t>
            </a:r>
            <a:r>
              <a:rPr lang="it-IT" sz="2000" dirty="0" smtClean="0"/>
              <a:t>)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 spd="med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95423" y="3115336"/>
            <a:ext cx="3062177" cy="3019650"/>
          </a:xfrm>
          <a:ln w="18004">
            <a:solidFill>
              <a:srgbClr val="3333FF"/>
            </a:solidFill>
            <a:prstDash val="solid"/>
          </a:ln>
        </p:spPr>
        <p:txBody>
          <a:bodyPr lIns="8997" tIns="8997" rIns="8997" bIns="8997" numCol="1"/>
          <a:lstStyle/>
          <a:p>
            <a:pPr algn="l">
              <a:lnSpc>
                <a:spcPct val="150000"/>
              </a:lnSpc>
            </a:pPr>
            <a:r>
              <a:rPr lang="it-IT" sz="1800" dirty="0" smtClean="0"/>
              <a:t>è </a:t>
            </a:r>
            <a:r>
              <a:rPr lang="it-IT" sz="1800" dirty="0"/>
              <a:t>redatto tenendo conto </a:t>
            </a:r>
            <a:r>
              <a:rPr lang="it-IT" sz="1800" dirty="0" smtClean="0"/>
              <a:t>delle </a:t>
            </a:r>
            <a:r>
              <a:rPr lang="it-IT" sz="1800" dirty="0"/>
              <a:t>relazioni </a:t>
            </a:r>
            <a:r>
              <a:rPr lang="it-IT" sz="1800" dirty="0" err="1"/>
              <a:t>ecosistemiche</a:t>
            </a:r>
            <a:r>
              <a:rPr lang="it-IT" sz="1800" dirty="0"/>
              <a:t>, socioeconomiche</a:t>
            </a:r>
            <a:r>
              <a:rPr lang="it-IT" sz="1800" dirty="0" smtClean="0"/>
              <a:t>, paesistiche</a:t>
            </a:r>
            <a:r>
              <a:rPr lang="it-IT" sz="1800" dirty="0"/>
              <a:t>, culturali e turistiche che legano l'area al contesto </a:t>
            </a:r>
            <a:r>
              <a:rPr lang="it-IT" sz="1800" dirty="0" smtClean="0"/>
              <a:t>territoriale</a:t>
            </a:r>
            <a:endParaRPr lang="it-IT" sz="18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3923414" y="2285999"/>
            <a:ext cx="5660547" cy="5018568"/>
          </a:xfrm>
          <a:prstGeom prst="rect">
            <a:avLst/>
          </a:prstGeom>
          <a:noFill/>
          <a:ln w="18004">
            <a:solidFill>
              <a:srgbClr val="3333FF"/>
            </a:solidFill>
            <a:prstDash val="solid"/>
          </a:ln>
        </p:spPr>
        <p:txBody>
          <a:bodyPr vert="horz" wrap="square" lIns="8997" tIns="8997" rIns="8997" bIns="8997" numCol="1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</a:lstStyle>
          <a:p>
            <a:pPr algn="l"/>
            <a:r>
              <a:rPr lang="it-IT" sz="1800" dirty="0" smtClean="0"/>
              <a:t>definisce, in particolare, i seguenti aspetti:</a:t>
            </a:r>
          </a:p>
          <a:p>
            <a:pPr algn="l"/>
            <a:r>
              <a:rPr lang="it-IT" sz="1800" b="1" dirty="0" smtClean="0"/>
              <a:t>a</a:t>
            </a:r>
            <a:r>
              <a:rPr lang="it-IT" sz="1800" b="1" dirty="0"/>
              <a:t>) </a:t>
            </a:r>
            <a:r>
              <a:rPr lang="it-IT" sz="1800" dirty="0"/>
              <a:t>organizzazione generale del territorio e sua articolazione in </a:t>
            </a:r>
            <a:r>
              <a:rPr lang="it-IT" sz="1800" b="1" dirty="0"/>
              <a:t>zone</a:t>
            </a:r>
            <a:r>
              <a:rPr lang="it-IT" sz="1800" dirty="0"/>
              <a:t> caratterizzate da </a:t>
            </a:r>
            <a:r>
              <a:rPr lang="it-IT" sz="1800" dirty="0" smtClean="0"/>
              <a:t>forme differenziate </a:t>
            </a:r>
            <a:r>
              <a:rPr lang="it-IT" sz="1800" dirty="0"/>
              <a:t>di uso e tutela in relazione alle diverse caratteristiche territoriali e naturalistiche;</a:t>
            </a:r>
          </a:p>
          <a:p>
            <a:pPr algn="l"/>
            <a:r>
              <a:rPr lang="it-IT" sz="1800" b="1" dirty="0"/>
              <a:t>b) vincoli e norme di attuazione </a:t>
            </a:r>
            <a:r>
              <a:rPr lang="it-IT" sz="1800" dirty="0"/>
              <a:t>relative alle diverse zone;</a:t>
            </a:r>
          </a:p>
          <a:p>
            <a:pPr algn="l"/>
            <a:r>
              <a:rPr lang="it-IT" sz="1800" b="1" dirty="0"/>
              <a:t>c) </a:t>
            </a:r>
            <a:r>
              <a:rPr lang="it-IT" sz="1800" dirty="0"/>
              <a:t>sistemi di </a:t>
            </a:r>
            <a:r>
              <a:rPr lang="it-IT" sz="1800" b="1" dirty="0"/>
              <a:t>accessibilità</a:t>
            </a:r>
            <a:r>
              <a:rPr lang="it-IT" sz="1800" dirty="0"/>
              <a:t> veicolare, ciclabile e pedonale con particolare riguardo alle </a:t>
            </a:r>
            <a:r>
              <a:rPr lang="it-IT" sz="1800" dirty="0" smtClean="0"/>
              <a:t>esigenze dei </a:t>
            </a:r>
            <a:r>
              <a:rPr lang="it-IT" sz="1800" dirty="0"/>
              <a:t>disabili;</a:t>
            </a:r>
          </a:p>
          <a:p>
            <a:pPr algn="l"/>
            <a:r>
              <a:rPr lang="it-IT" sz="1800" b="1" dirty="0"/>
              <a:t>d) </a:t>
            </a:r>
            <a:r>
              <a:rPr lang="it-IT" sz="1800" dirty="0"/>
              <a:t>sistemi di </a:t>
            </a:r>
            <a:r>
              <a:rPr lang="it-IT" sz="1800" b="1" dirty="0"/>
              <a:t>attrezzature e servizi </a:t>
            </a:r>
            <a:r>
              <a:rPr lang="it-IT" sz="1800" dirty="0"/>
              <a:t>per la gestione e la fruizione sociale del parco, musei, </a:t>
            </a:r>
            <a:r>
              <a:rPr lang="it-IT" sz="1800" dirty="0" smtClean="0"/>
              <a:t>centri visita</a:t>
            </a:r>
            <a:r>
              <a:rPr lang="it-IT" sz="1800" dirty="0"/>
              <a:t>, aree attrezzate;</a:t>
            </a:r>
          </a:p>
          <a:p>
            <a:pPr algn="l"/>
            <a:r>
              <a:rPr lang="it-IT" sz="1800" b="1" dirty="0"/>
              <a:t>e) </a:t>
            </a:r>
            <a:r>
              <a:rPr lang="it-IT" sz="1800" dirty="0"/>
              <a:t>recupero e </a:t>
            </a:r>
            <a:r>
              <a:rPr lang="it-IT" sz="1800" dirty="0" err="1"/>
              <a:t>rinaturazione</a:t>
            </a:r>
            <a:r>
              <a:rPr lang="it-IT" sz="1800" dirty="0"/>
              <a:t> delle </a:t>
            </a:r>
            <a:r>
              <a:rPr lang="it-IT" sz="1800" i="1" dirty="0"/>
              <a:t>aree degradate</a:t>
            </a:r>
            <a:r>
              <a:rPr lang="it-IT" sz="1800" dirty="0"/>
              <a:t>;</a:t>
            </a:r>
          </a:p>
          <a:p>
            <a:pPr algn="l"/>
            <a:r>
              <a:rPr lang="it-IT" sz="1800" b="1" dirty="0"/>
              <a:t>f) </a:t>
            </a:r>
            <a:r>
              <a:rPr lang="it-IT" sz="1800" dirty="0"/>
              <a:t>tutela e riqualificazione del </a:t>
            </a:r>
            <a:r>
              <a:rPr lang="it-IT" sz="1800" b="1" dirty="0"/>
              <a:t>patrimonio storico-culturale ed architettonico.</a:t>
            </a:r>
          </a:p>
          <a:p>
            <a:pPr algn="l"/>
            <a:r>
              <a:rPr lang="it-IT" sz="1800" b="1" dirty="0"/>
              <a:t>f bis) </a:t>
            </a:r>
            <a:r>
              <a:rPr lang="it-IT" sz="1800" dirty="0"/>
              <a:t>interventi in materia di </a:t>
            </a:r>
            <a:r>
              <a:rPr lang="it-IT" sz="1800" b="1" dirty="0"/>
              <a:t>sviluppo delle attività turistico-sostenibili e di </a:t>
            </a:r>
            <a:r>
              <a:rPr lang="it-IT" sz="1800" b="1" dirty="0" smtClean="0"/>
              <a:t>accoglienza</a:t>
            </a:r>
            <a:endParaRPr lang="it-IT" sz="1800" b="1" dirty="0"/>
          </a:p>
        </p:txBody>
      </p:sp>
      <p:sp>
        <p:nvSpPr>
          <p:cNvPr id="5" name="Titolo 2"/>
          <p:cNvSpPr txBox="1">
            <a:spLocks/>
          </p:cNvSpPr>
          <p:nvPr/>
        </p:nvSpPr>
        <p:spPr>
          <a:xfrm>
            <a:off x="595423" y="1459539"/>
            <a:ext cx="8899451" cy="688238"/>
          </a:xfrm>
          <a:prstGeom prst="rect">
            <a:avLst/>
          </a:prstGeom>
          <a:noFill/>
          <a:ln w="35999" cap="rnd">
            <a:solidFill>
              <a:srgbClr val="0000FF"/>
            </a:solidFill>
            <a:prstDash val="solid"/>
          </a:ln>
        </p:spPr>
        <p:txBody>
          <a:bodyPr vert="horz" wrap="square" lIns="18004" tIns="18004" rIns="18004" bIns="18004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</a:lstStyle>
          <a:p>
            <a:r>
              <a:rPr lang="it-IT" sz="3200" dirty="0" smtClean="0">
                <a:solidFill>
                  <a:schemeClr val="tx1"/>
                </a:solidFill>
              </a:rPr>
              <a:t>Il Piano d’area</a:t>
            </a:r>
            <a:endParaRPr lang="it-IT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711676" y="1536224"/>
            <a:ext cx="8712000" cy="611553"/>
          </a:xfrm>
          <a:solidFill>
            <a:schemeClr val="accent3">
              <a:lumMod val="20000"/>
              <a:lumOff val="80000"/>
            </a:schemeClr>
          </a:solidFill>
          <a:ln w="18004">
            <a:solidFill>
              <a:srgbClr val="3333FF"/>
            </a:solidFill>
            <a:prstDash val="solid"/>
          </a:ln>
        </p:spPr>
        <p:txBody>
          <a:bodyPr lIns="8997" tIns="8997" rIns="8997" bIns="8997"/>
          <a:lstStyle/>
          <a:p>
            <a:r>
              <a:rPr lang="it-IT" sz="2800" dirty="0" smtClean="0"/>
              <a:t>ITER DI APPROVAZIONE DEL PIANO D’AREA</a:t>
            </a:r>
            <a:endParaRPr lang="it-IT" sz="2800" dirty="0"/>
          </a:p>
        </p:txBody>
      </p:sp>
      <p:sp>
        <p:nvSpPr>
          <p:cNvPr id="3" name="Titolo 2"/>
          <p:cNvSpPr txBox="1">
            <a:spLocks noGrp="1"/>
          </p:cNvSpPr>
          <p:nvPr>
            <p:ph type="title" idx="4294967295"/>
          </p:nvPr>
        </p:nvSpPr>
        <p:spPr>
          <a:xfrm>
            <a:off x="711676" y="2345703"/>
            <a:ext cx="7985050" cy="482558"/>
          </a:xfrm>
          <a:ln w="18004">
            <a:solidFill>
              <a:srgbClr val="3333FF"/>
            </a:solidFill>
            <a:prstDash val="solid"/>
          </a:ln>
        </p:spPr>
        <p:txBody>
          <a:bodyPr lIns="8997" tIns="8997" rIns="8997" bIns="8997"/>
          <a:lstStyle/>
          <a:p>
            <a:r>
              <a:rPr lang="it-IT" sz="1800" dirty="0" smtClean="0"/>
              <a:t>ADOZIONE DEL PIANO DA PARTE DELL’ENTE GESTORE</a:t>
            </a:r>
            <a:endParaRPr lang="it-IT" sz="1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725691" y="3428269"/>
            <a:ext cx="4255129" cy="687347"/>
          </a:xfrm>
          <a:prstGeom prst="rect">
            <a:avLst/>
          </a:prstGeom>
          <a:noFill/>
          <a:ln w="54004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Trasmissione degli elaborati di piano agli enti territoriali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419130" y="3292782"/>
            <a:ext cx="3416281" cy="958319"/>
          </a:xfrm>
          <a:prstGeom prst="rect">
            <a:avLst/>
          </a:prstGeom>
          <a:noFill/>
          <a:ln w="54004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Pubblicizzazione all’albo pretorio dell’avvenuta adozione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11675" y="4629933"/>
            <a:ext cx="6582259" cy="687347"/>
          </a:xfrm>
          <a:prstGeom prst="rect">
            <a:avLst/>
          </a:prstGeom>
          <a:noFill/>
          <a:ln w="54004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Pubblicazione sul BUR con indicazione della sede in cui si può prenderne visione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11674" y="5625330"/>
            <a:ext cx="6582259" cy="416376"/>
          </a:xfrm>
          <a:prstGeom prst="rect">
            <a:avLst/>
          </a:prstGeom>
          <a:noFill/>
          <a:ln w="54004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Osservazioni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588004" y="4944451"/>
            <a:ext cx="1108722" cy="687347"/>
          </a:xfrm>
          <a:prstGeom prst="rect">
            <a:avLst/>
          </a:prstGeom>
          <a:noFill/>
          <a:ln w="3175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dirty="0">
                <a:solidFill>
                  <a:srgbClr val="000000"/>
                </a:solidFill>
                <a:latin typeface="Bookman Old Style" pitchFamily="18"/>
                <a:ea typeface="Microsoft YaHei" pitchFamily="2"/>
                <a:cs typeface="Lucida Sans" pitchFamily="2"/>
              </a:rPr>
              <a:t>4</a:t>
            </a: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5 giorni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90892" y="6349756"/>
            <a:ext cx="6582257" cy="416376"/>
          </a:xfrm>
          <a:prstGeom prst="rect">
            <a:avLst/>
          </a:prstGeom>
          <a:noFill/>
          <a:ln w="54004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Esame delle osservazioni da parte dell’Ente gestore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575197" y="5870597"/>
            <a:ext cx="1108722" cy="687347"/>
          </a:xfrm>
          <a:prstGeom prst="rect">
            <a:avLst/>
          </a:prstGeom>
          <a:noFill/>
          <a:ln w="3175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dirty="0" smtClean="0">
                <a:solidFill>
                  <a:srgbClr val="000000"/>
                </a:solidFill>
                <a:latin typeface="Bookman Old Style" pitchFamily="18"/>
                <a:ea typeface="Microsoft YaHei" pitchFamily="2"/>
                <a:cs typeface="Lucida Sans" pitchFamily="2"/>
              </a:rPr>
              <a:t>90 </a:t>
            </a: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giorni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1" name="Freccia in giù 10"/>
          <p:cNvSpPr/>
          <p:nvPr/>
        </p:nvSpPr>
        <p:spPr>
          <a:xfrm>
            <a:off x="711676" y="2887195"/>
            <a:ext cx="381224" cy="1604949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3600797" y="2887195"/>
            <a:ext cx="381224" cy="446839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 rot="16200000">
            <a:off x="6165442" y="3546551"/>
            <a:ext cx="280781" cy="437131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3219573" y="5231649"/>
            <a:ext cx="381224" cy="446839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3976832" y="5965634"/>
            <a:ext cx="381224" cy="446839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711676" y="1536224"/>
            <a:ext cx="8712000" cy="611553"/>
          </a:xfrm>
          <a:solidFill>
            <a:schemeClr val="bg1">
              <a:lumMod val="95000"/>
            </a:schemeClr>
          </a:solidFill>
          <a:ln w="18004">
            <a:solidFill>
              <a:srgbClr val="3333FF"/>
            </a:solidFill>
            <a:prstDash val="solid"/>
          </a:ln>
        </p:spPr>
        <p:txBody>
          <a:bodyPr lIns="8997" tIns="8997" rIns="8997" bIns="8997"/>
          <a:lstStyle/>
          <a:p>
            <a:r>
              <a:rPr lang="it-IT" sz="2800" dirty="0" smtClean="0"/>
              <a:t>ITER DI APPROVAZIONE DEL PIANO D’AREA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11676" y="2557457"/>
            <a:ext cx="6135691" cy="687347"/>
          </a:xfrm>
          <a:prstGeom prst="rect">
            <a:avLst/>
          </a:prstGeom>
          <a:noFill/>
          <a:ln w="54004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L’Ente gestore adegua gli elaborati di piano con</a:t>
            </a:r>
            <a:r>
              <a:rPr lang="it-IT" sz="1800" b="0" i="0" u="none" strike="noStrike" kern="1200" cap="none" spc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 provvedimento motivato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596433" y="3515525"/>
            <a:ext cx="5043728" cy="416376"/>
          </a:xfrm>
          <a:prstGeom prst="rect">
            <a:avLst/>
          </a:prstGeom>
          <a:noFill/>
          <a:ln w="54004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Trasmissione alla Giunta Regionale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118297" y="4155463"/>
            <a:ext cx="3844022" cy="2042206"/>
          </a:xfrm>
          <a:prstGeom prst="rect">
            <a:avLst/>
          </a:prstGeom>
          <a:noFill/>
          <a:ln w="54004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Parere della Commissione Tecnica Urbanistica e della Commissione regionale per gli insediamenti</a:t>
            </a:r>
            <a:r>
              <a:rPr lang="it-IT" sz="1800" b="0" i="0" u="none" strike="noStrike" kern="1200" cap="none" spc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 d’interesse storico-artistico, paesaggistico o documentario espresso in seduta congiunta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557743" y="3380039"/>
            <a:ext cx="1108722" cy="687347"/>
          </a:xfrm>
          <a:prstGeom prst="rect">
            <a:avLst/>
          </a:prstGeom>
          <a:noFill/>
          <a:ln w="3175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dirty="0" smtClean="0">
                <a:solidFill>
                  <a:srgbClr val="000000"/>
                </a:solidFill>
                <a:latin typeface="Bookman Old Style" pitchFamily="18"/>
                <a:ea typeface="Microsoft YaHei" pitchFamily="2"/>
                <a:cs typeface="Lucida Sans" pitchFamily="2"/>
              </a:rPr>
              <a:t>180</a:t>
            </a: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 giorni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11676" y="4327300"/>
            <a:ext cx="3052250" cy="958319"/>
          </a:xfrm>
          <a:prstGeom prst="rect">
            <a:avLst/>
          </a:prstGeom>
          <a:noFill/>
          <a:ln w="54004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Predispone gli elaborati definitivi, avvalendosi del soggetto gestore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2" name="Titolo 2"/>
          <p:cNvSpPr txBox="1">
            <a:spLocks/>
          </p:cNvSpPr>
          <p:nvPr/>
        </p:nvSpPr>
        <p:spPr>
          <a:xfrm>
            <a:off x="765672" y="6328550"/>
            <a:ext cx="8549282" cy="482558"/>
          </a:xfrm>
          <a:prstGeom prst="rect">
            <a:avLst/>
          </a:prstGeom>
          <a:noFill/>
          <a:ln w="18004">
            <a:solidFill>
              <a:srgbClr val="3333FF"/>
            </a:solidFill>
            <a:prstDash val="solid"/>
          </a:ln>
        </p:spPr>
        <p:txBody>
          <a:bodyPr vert="horz" wrap="square" lIns="8997" tIns="8997" rIns="8997" bIns="8997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</a:lstStyle>
          <a:p>
            <a:r>
              <a:rPr lang="it-IT" sz="1800" dirty="0" smtClean="0"/>
              <a:t>APPROVAZIONE DEL PIANO D’AREA</a:t>
            </a:r>
            <a:endParaRPr lang="it-IT" sz="1800" dirty="0"/>
          </a:p>
        </p:txBody>
      </p:sp>
      <p:sp>
        <p:nvSpPr>
          <p:cNvPr id="13" name="Titolo 2"/>
          <p:cNvSpPr txBox="1">
            <a:spLocks/>
          </p:cNvSpPr>
          <p:nvPr/>
        </p:nvSpPr>
        <p:spPr>
          <a:xfrm>
            <a:off x="765671" y="6941989"/>
            <a:ext cx="8549283" cy="482558"/>
          </a:xfrm>
          <a:prstGeom prst="rect">
            <a:avLst/>
          </a:prstGeom>
          <a:noFill/>
          <a:ln w="18004">
            <a:solidFill>
              <a:srgbClr val="3333FF"/>
            </a:solidFill>
            <a:prstDash val="solid"/>
          </a:ln>
        </p:spPr>
        <p:txBody>
          <a:bodyPr vert="horz" wrap="square" lIns="8997" tIns="8997" rIns="8997" bIns="8997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</a:lstStyle>
          <a:p>
            <a:r>
              <a:rPr lang="it-IT" sz="1600" dirty="0" smtClean="0"/>
              <a:t>PUBBLICAZIONE SUL BUR – entrata in vigore</a:t>
            </a:r>
            <a:endParaRPr lang="it-IT" sz="1600" dirty="0"/>
          </a:p>
        </p:txBody>
      </p:sp>
      <p:sp>
        <p:nvSpPr>
          <p:cNvPr id="14" name="Freccia in giù 13"/>
          <p:cNvSpPr/>
          <p:nvPr/>
        </p:nvSpPr>
        <p:spPr>
          <a:xfrm>
            <a:off x="711676" y="2263631"/>
            <a:ext cx="381224" cy="446839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1833058" y="3193364"/>
            <a:ext cx="381224" cy="446839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/>
          <p:cNvSpPr/>
          <p:nvPr/>
        </p:nvSpPr>
        <p:spPr>
          <a:xfrm>
            <a:off x="2047189" y="3920447"/>
            <a:ext cx="381224" cy="446839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giù 16"/>
          <p:cNvSpPr/>
          <p:nvPr/>
        </p:nvSpPr>
        <p:spPr>
          <a:xfrm rot="5400000">
            <a:off x="3704265" y="4823008"/>
            <a:ext cx="381224" cy="446839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283734" y="3416783"/>
            <a:ext cx="1108722" cy="687347"/>
          </a:xfrm>
          <a:prstGeom prst="rect">
            <a:avLst/>
          </a:prstGeom>
          <a:noFill/>
          <a:ln w="3175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 smtClean="0">
                <a:solidFill>
                  <a:srgbClr val="000000"/>
                </a:solidFill>
                <a:latin typeface="Bookman Old Style" pitchFamily="18"/>
                <a:ea typeface="Microsoft YaHei" pitchFamily="2"/>
                <a:cs typeface="Lucida Sans" pitchFamily="2"/>
              </a:rPr>
              <a:t>30</a:t>
            </a: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 giorni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9" name="Freccia in giù 18"/>
          <p:cNvSpPr/>
          <p:nvPr/>
        </p:nvSpPr>
        <p:spPr>
          <a:xfrm>
            <a:off x="2522936" y="5237040"/>
            <a:ext cx="381224" cy="1165898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2 20"/>
          <p:cNvCxnSpPr>
            <a:stCxn id="4" idx="3"/>
          </p:cNvCxnSpPr>
          <p:nvPr/>
        </p:nvCxnSpPr>
        <p:spPr>
          <a:xfrm>
            <a:off x="6847367" y="2901131"/>
            <a:ext cx="1710376" cy="4789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8" idx="2"/>
          </p:cNvCxnSpPr>
          <p:nvPr/>
        </p:nvCxnSpPr>
        <p:spPr>
          <a:xfrm flipH="1">
            <a:off x="8771154" y="4067386"/>
            <a:ext cx="340950" cy="2335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6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729129" y="1620722"/>
            <a:ext cx="8712000" cy="1041483"/>
          </a:xfrm>
          <a:ln w="54004">
            <a:solidFill>
              <a:srgbClr val="3333FF"/>
            </a:solidFill>
            <a:prstDash val="solid"/>
          </a:ln>
        </p:spPr>
        <p:txBody>
          <a:bodyPr lIns="27002" tIns="27002" rIns="27002" bIns="27002"/>
          <a:lstStyle/>
          <a:p>
            <a:r>
              <a:rPr lang="it-IT" dirty="0" smtClean="0"/>
              <a:t>SALVAGUARDIA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935633" y="3625876"/>
            <a:ext cx="6298992" cy="1987462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pPr algn="just"/>
            <a:r>
              <a:rPr lang="it-IT" sz="2400" dirty="0" smtClean="0"/>
              <a:t>Dalla </a:t>
            </a:r>
            <a:r>
              <a:rPr lang="it-IT" sz="2400" dirty="0"/>
              <a:t>data di adozione dei piani di area </a:t>
            </a:r>
            <a:r>
              <a:rPr lang="it-IT" sz="2400" b="1" dirty="0">
                <a:solidFill>
                  <a:srgbClr val="FF0000"/>
                </a:solidFill>
              </a:rPr>
              <a:t>si applicano le misure di salvaguardia</a:t>
            </a:r>
            <a:r>
              <a:rPr lang="it-IT" sz="2400" dirty="0"/>
              <a:t> previste per </a:t>
            </a:r>
            <a:r>
              <a:rPr lang="it-IT" sz="2400" dirty="0" smtClean="0"/>
              <a:t>gli strumenti </a:t>
            </a:r>
            <a:r>
              <a:rPr lang="it-IT" sz="2400" dirty="0"/>
              <a:t>di pianificazione territoriale dalla normativa vigente in materia di tutela ed uso del suolo.</a:t>
            </a:r>
            <a:endParaRPr lang="it-IT" sz="24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729123" y="1804834"/>
            <a:ext cx="8780409" cy="746278"/>
          </a:xfrm>
          <a:noFill/>
          <a:ln w="54004">
            <a:solidFill>
              <a:srgbClr val="3333FF"/>
            </a:solidFill>
            <a:prstDash val="solid"/>
          </a:ln>
        </p:spPr>
        <p:txBody>
          <a:bodyPr lIns="27002" tIns="27002" rIns="27002" bIns="27002"/>
          <a:lstStyle/>
          <a:p>
            <a:r>
              <a:rPr lang="it-IT" sz="3200" dirty="0" smtClean="0"/>
              <a:t>ESPRESSIONE DI PARERE</a:t>
            </a:r>
            <a:endParaRPr lang="it-IT" sz="3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29123" y="3549349"/>
            <a:ext cx="4311191" cy="2081719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dirty="0" smtClean="0"/>
              <a:t>ogni </a:t>
            </a:r>
            <a:r>
              <a:rPr lang="it-IT" dirty="0"/>
              <a:t>intervento di modificazione dello stato attuale dei luoghi, fatta salva ogni </a:t>
            </a:r>
            <a:r>
              <a:rPr lang="it-IT" dirty="0" smtClean="0"/>
              <a:t>altra autorizzazione </a:t>
            </a:r>
            <a:r>
              <a:rPr lang="it-IT" dirty="0"/>
              <a:t>prevista per legge, è </a:t>
            </a:r>
            <a:r>
              <a:rPr lang="it-IT" b="1" dirty="0">
                <a:solidFill>
                  <a:srgbClr val="FF0000"/>
                </a:solidFill>
              </a:rPr>
              <a:t>autorizzato dal comune competente, previa comunicazione </a:t>
            </a:r>
            <a:r>
              <a:rPr lang="it-IT" b="1" dirty="0" smtClean="0">
                <a:solidFill>
                  <a:srgbClr val="FF0000"/>
                </a:solidFill>
              </a:rPr>
              <a:t>al soggetto </a:t>
            </a:r>
            <a:r>
              <a:rPr lang="it-IT" b="1" dirty="0">
                <a:solidFill>
                  <a:srgbClr val="FF0000"/>
                </a:solidFill>
              </a:rPr>
              <a:t>gestore </a:t>
            </a:r>
            <a:r>
              <a:rPr lang="it-IT" dirty="0"/>
              <a:t>dell'area protetta, il quale può formulare un </a:t>
            </a:r>
            <a:r>
              <a:rPr lang="it-IT" dirty="0" smtClean="0"/>
              <a:t>parere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29124" y="2854795"/>
            <a:ext cx="4311190" cy="390871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b="1" dirty="0" smtClean="0"/>
              <a:t>fino </a:t>
            </a:r>
            <a:r>
              <a:rPr lang="it-IT" b="1" dirty="0"/>
              <a:t>all'approvazione del piano </a:t>
            </a:r>
            <a:r>
              <a:rPr lang="it-IT" b="1" dirty="0" smtClean="0"/>
              <a:t>d’area</a:t>
            </a:r>
            <a:endParaRPr lang="it-IT" sz="1800" b="1" i="0" u="none" strike="noStrike" kern="1200" cap="none" spc="0" baseline="0" dirty="0"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198342" y="2854794"/>
            <a:ext cx="4311190" cy="390871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b="1" dirty="0"/>
              <a:t>d</a:t>
            </a:r>
            <a:r>
              <a:rPr lang="it-IT" b="1" dirty="0" smtClean="0"/>
              <a:t>alla data di approvazione </a:t>
            </a:r>
            <a:r>
              <a:rPr lang="it-IT" b="1" dirty="0"/>
              <a:t>del piano </a:t>
            </a:r>
            <a:r>
              <a:rPr lang="it-IT" b="1" dirty="0" smtClean="0"/>
              <a:t>d’area</a:t>
            </a:r>
            <a:endParaRPr lang="it-IT" sz="1800" b="1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198341" y="3549347"/>
            <a:ext cx="4311191" cy="1518103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comunicazione al soggetto gestore </a:t>
            </a:r>
            <a:r>
              <a:rPr lang="it-IT" dirty="0" smtClean="0"/>
              <a:t>dell'area protetta </a:t>
            </a:r>
            <a:r>
              <a:rPr lang="it-IT" dirty="0"/>
              <a:t>e i relativi eventuali pareri </a:t>
            </a:r>
            <a:r>
              <a:rPr lang="it-IT" b="1" dirty="0" smtClean="0">
                <a:solidFill>
                  <a:srgbClr val="FF0000"/>
                </a:solidFill>
              </a:rPr>
              <a:t>trovano </a:t>
            </a:r>
            <a:r>
              <a:rPr lang="it-IT" b="1" dirty="0">
                <a:solidFill>
                  <a:srgbClr val="FF0000"/>
                </a:solidFill>
              </a:rPr>
              <a:t>applicazione solo per le nuove </a:t>
            </a:r>
            <a:r>
              <a:rPr lang="it-IT" b="1" dirty="0" smtClean="0">
                <a:solidFill>
                  <a:srgbClr val="FF0000"/>
                </a:solidFill>
              </a:rPr>
              <a:t>opere e </a:t>
            </a:r>
            <a:r>
              <a:rPr lang="it-IT" b="1" dirty="0">
                <a:solidFill>
                  <a:srgbClr val="FF0000"/>
                </a:solidFill>
              </a:rPr>
              <a:t>per gli ampliamenti di quelle </a:t>
            </a:r>
            <a:r>
              <a:rPr lang="it-IT" b="1" dirty="0" smtClean="0">
                <a:solidFill>
                  <a:srgbClr val="FF0000"/>
                </a:solidFill>
              </a:rPr>
              <a:t>esistenti</a:t>
            </a:r>
            <a:endParaRPr lang="it-IT" sz="1800" b="1" i="0" u="none" strike="noStrike" kern="1200" cap="none" spc="0" baseline="0" dirty="0">
              <a:solidFill>
                <a:srgbClr val="FF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88091" y="5763185"/>
            <a:ext cx="5965845" cy="954487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dirty="0" smtClean="0"/>
              <a:t>Il soggetto </a:t>
            </a:r>
            <a:r>
              <a:rPr lang="it-IT" dirty="0"/>
              <a:t>gestore dell'area protetta, </a:t>
            </a:r>
            <a:r>
              <a:rPr lang="it-IT" b="1" u="sng" dirty="0" smtClean="0">
                <a:solidFill>
                  <a:srgbClr val="FF0000"/>
                </a:solidFill>
              </a:rPr>
              <a:t>formula il </a:t>
            </a:r>
            <a:r>
              <a:rPr lang="it-IT" b="1" u="sng" dirty="0">
                <a:solidFill>
                  <a:srgbClr val="FF0000"/>
                </a:solidFill>
              </a:rPr>
              <a:t>parere </a:t>
            </a:r>
            <a:r>
              <a:rPr lang="it-IT" dirty="0"/>
              <a:t>entro il termine di trenta </a:t>
            </a:r>
            <a:r>
              <a:rPr lang="it-IT" dirty="0" smtClean="0"/>
              <a:t>giorni dalla </a:t>
            </a:r>
            <a:r>
              <a:rPr lang="it-IT" dirty="0"/>
              <a:t>ricezione della comunicazione, decorso il quale il comune può </a:t>
            </a:r>
            <a:r>
              <a:rPr lang="it-IT" dirty="0" smtClean="0"/>
              <a:t>procedere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781566" y="5419511"/>
            <a:ext cx="1108722" cy="687347"/>
          </a:xfrm>
          <a:prstGeom prst="rect">
            <a:avLst/>
          </a:prstGeom>
          <a:noFill/>
          <a:ln w="3175" cap="flat">
            <a:solidFill>
              <a:srgbClr val="3333FF"/>
            </a:solidFill>
            <a:prstDash val="solid"/>
            <a:miter/>
          </a:ln>
        </p:spPr>
        <p:txBody>
          <a:bodyPr vert="horz" wrap="square" lIns="116997" tIns="71999" rIns="116997" bIns="71999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dirty="0" smtClean="0">
                <a:solidFill>
                  <a:srgbClr val="000000"/>
                </a:solidFill>
                <a:latin typeface="Bookman Old Style" pitchFamily="18"/>
                <a:ea typeface="Microsoft YaHei" pitchFamily="2"/>
                <a:cs typeface="Lucida Sans" pitchFamily="2"/>
              </a:rPr>
              <a:t>30</a:t>
            </a: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itchFamily="18"/>
                <a:ea typeface="Microsoft YaHei" pitchFamily="2"/>
                <a:cs typeface="Lucida Sans" pitchFamily="2"/>
              </a:rPr>
              <a:t> giorni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1" name="Freccia in giù 10"/>
          <p:cNvSpPr/>
          <p:nvPr/>
        </p:nvSpPr>
        <p:spPr>
          <a:xfrm>
            <a:off x="2694106" y="3147773"/>
            <a:ext cx="381224" cy="44683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7163324" y="3158408"/>
            <a:ext cx="381224" cy="44683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6854203" y="5199567"/>
            <a:ext cx="618242" cy="728690"/>
          </a:xfrm>
          <a:prstGeom prst="downArrow">
            <a:avLst>
              <a:gd name="adj1" fmla="val 50000"/>
              <a:gd name="adj2" fmla="val 527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2694106" y="3158408"/>
            <a:ext cx="381224" cy="44683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 txBox="1">
            <a:spLocks/>
          </p:cNvSpPr>
          <p:nvPr/>
        </p:nvSpPr>
        <p:spPr>
          <a:xfrm>
            <a:off x="729123" y="1804834"/>
            <a:ext cx="8280001" cy="746278"/>
          </a:xfrm>
          <a:prstGeom prst="rect">
            <a:avLst/>
          </a:prstGeom>
          <a:noFill/>
          <a:ln w="54004">
            <a:solidFill>
              <a:srgbClr val="3333FF"/>
            </a:solidFill>
            <a:prstDash val="solid"/>
          </a:ln>
        </p:spPr>
        <p:txBody>
          <a:bodyPr vert="horz" wrap="square" lIns="27002" tIns="27002" rIns="27002" bIns="27002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</a:defRPr>
            </a:lvl1pPr>
          </a:lstStyle>
          <a:p>
            <a:r>
              <a:rPr lang="it-IT" sz="3200" dirty="0" err="1" smtClean="0"/>
              <a:t>PdA</a:t>
            </a:r>
            <a:r>
              <a:rPr lang="it-IT" sz="3200" dirty="0" smtClean="0"/>
              <a:t> PREVIGENTI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33376" y="3625876"/>
            <a:ext cx="7262037" cy="1236103"/>
          </a:xfrm>
          <a:prstGeom prst="rect">
            <a:avLst/>
          </a:prstGeom>
          <a:noFill/>
          <a:ln w="18004" cap="flat">
            <a:solidFill>
              <a:srgbClr val="3333FF"/>
            </a:solidFill>
            <a:prstDash val="solid"/>
            <a:miter/>
          </a:ln>
        </p:spPr>
        <p:txBody>
          <a:bodyPr vert="horz" wrap="square" lIns="99002" tIns="54004" rIns="99002" bIns="54004" anchor="t" anchorCtr="1" compatLnSpc="0">
            <a:spAutoFit/>
          </a:bodyPr>
          <a:lstStyle/>
          <a:p>
            <a:r>
              <a:rPr lang="it-IT" sz="2400" dirty="0" smtClean="0"/>
              <a:t>sono </a:t>
            </a:r>
            <a:r>
              <a:rPr lang="it-IT" sz="2400" dirty="0"/>
              <a:t>fatti salvi ed esplicano tutti i </a:t>
            </a:r>
            <a:r>
              <a:rPr lang="it-IT" sz="2400" dirty="0" smtClean="0"/>
              <a:t>loro effetti</a:t>
            </a:r>
            <a:r>
              <a:rPr lang="it-IT" sz="2400" dirty="0"/>
              <a:t>, </a:t>
            </a:r>
            <a:r>
              <a:rPr lang="it-IT" sz="2400" dirty="0" smtClean="0"/>
              <a:t> </a:t>
            </a:r>
            <a:r>
              <a:rPr lang="it-IT" sz="2400" b="1" dirty="0"/>
              <a:t>i piani di </a:t>
            </a:r>
            <a:r>
              <a:rPr lang="it-IT" sz="2400" b="1" dirty="0" smtClean="0"/>
              <a:t>area vigenti </a:t>
            </a:r>
            <a:r>
              <a:rPr lang="it-IT" sz="2400" b="1" dirty="0"/>
              <a:t>o adottati</a:t>
            </a:r>
            <a:r>
              <a:rPr lang="it-IT" sz="2400" dirty="0"/>
              <a:t> al momento dell'entrata in vigore del </a:t>
            </a:r>
            <a:r>
              <a:rPr lang="it-IT" sz="2400" dirty="0" smtClean="0"/>
              <a:t>titolo II della L.R. 19/2009 e </a:t>
            </a:r>
            <a:r>
              <a:rPr lang="it-IT" sz="2400" dirty="0" err="1" smtClean="0"/>
              <a:t>ssmmii</a:t>
            </a:r>
            <a:endParaRPr lang="it-IT" sz="32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Predefini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</TotalTime>
  <Words>1048</Words>
  <Application>Microsoft Office PowerPoint</Application>
  <PresentationFormat>Personalizzato</PresentationFormat>
  <Paragraphs>110</Paragraphs>
  <Slides>17</Slides>
  <Notes>17</Notes>
  <HiddenSlides>2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7" baseType="lpstr">
      <vt:lpstr>Microsoft YaHei</vt:lpstr>
      <vt:lpstr>Arial</vt:lpstr>
      <vt:lpstr>Arial Unicode MS</vt:lpstr>
      <vt:lpstr>Bookman Old Style</vt:lpstr>
      <vt:lpstr>Calibri</vt:lpstr>
      <vt:lpstr>Lucida Sans</vt:lpstr>
      <vt:lpstr>Tahoma</vt:lpstr>
      <vt:lpstr>Times New Roman</vt:lpstr>
      <vt:lpstr>Trebuchet MS</vt:lpstr>
      <vt:lpstr>Predefinito</vt:lpstr>
      <vt:lpstr>Presentazione standard di PowerPoint</vt:lpstr>
      <vt:lpstr>PIANIFICAZIONE </vt:lpstr>
      <vt:lpstr>PIANO D’AREA</vt:lpstr>
      <vt:lpstr>è redatto tenendo conto delle relazioni ecosistemiche, socioeconomiche, paesistiche, culturali e turistiche che legano l'area al contesto territoriale</vt:lpstr>
      <vt:lpstr>ITER DI APPROVAZIONE DEL PIANO D’AREA</vt:lpstr>
      <vt:lpstr>ITER DI APPROVAZIONE DEL PIANO D’AREA</vt:lpstr>
      <vt:lpstr>SALVAGUARDIA</vt:lpstr>
      <vt:lpstr>ESPRESSIONE DI PARERE</vt:lpstr>
      <vt:lpstr>Presentazione standard di PowerPoint</vt:lpstr>
      <vt:lpstr>Presentazione standard di PowerPoint</vt:lpstr>
      <vt:lpstr>Piani naturalistici e piani di gestione</vt:lpstr>
      <vt:lpstr>ITER DI APPROVAZIONE DEL PIANO NATURALISTICO</vt:lpstr>
      <vt:lpstr>SALVAGUARDIA</vt:lpstr>
      <vt:lpstr>ESPRESSIONE DI PARERE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Vanessa</dc:creator>
  <cp:lastModifiedBy>CRISTINA</cp:lastModifiedBy>
  <cp:revision>106</cp:revision>
  <dcterms:created xsi:type="dcterms:W3CDTF">2022-11-30T12:22:00Z</dcterms:created>
  <dcterms:modified xsi:type="dcterms:W3CDTF">2024-09-12T22:07:07Z</dcterms:modified>
</cp:coreProperties>
</file>